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9"/>
    <p:sldId id="257" r:id="rId20"/>
    <p:sldId id="258" r:id="rId21"/>
    <p:sldId id="259" r:id="rId22"/>
    <p:sldId id="260" r:id="rId23"/>
    <p:sldId id="261" r:id="rId24"/>
    <p:sldId id="262" r:id="rId25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Open Sans" charset="1" panose="020B0606030504020204"/>
      <p:regular r:id="rId10"/>
    </p:embeddedFont>
    <p:embeddedFont>
      <p:font typeface="Open Sans Bold" charset="1" panose="020B0806030504020204"/>
      <p:regular r:id="rId11"/>
    </p:embeddedFont>
    <p:embeddedFont>
      <p:font typeface="Open Sans Italics" charset="1" panose="020B0606030504020204"/>
      <p:regular r:id="rId12"/>
    </p:embeddedFont>
    <p:embeddedFont>
      <p:font typeface="Open Sans Bold Italics" charset="1" panose="020B0806030504020204"/>
      <p:regular r:id="rId13"/>
    </p:embeddedFont>
    <p:embeddedFont>
      <p:font typeface="Open Sans Light" charset="1" panose="020B0306030504020204"/>
      <p:regular r:id="rId14"/>
    </p:embeddedFont>
    <p:embeddedFont>
      <p:font typeface="Open Sans Light Italics" charset="1" panose="020B0306030504020204"/>
      <p:regular r:id="rId15"/>
    </p:embeddedFont>
    <p:embeddedFont>
      <p:font typeface="Open Sans Ultra-Bold" charset="1" panose="00000000000000000000"/>
      <p:regular r:id="rId16"/>
    </p:embeddedFont>
    <p:embeddedFont>
      <p:font typeface="Open Sans Ultra-Bold Italics" charset="1" panose="00000000000000000000"/>
      <p:regular r:id="rId17"/>
    </p:embeddedFont>
    <p:embeddedFont>
      <p:font typeface="Bungee" charset="1" panose="0000000000000000000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slides/slide1.xml" Type="http://schemas.openxmlformats.org/officeDocument/2006/relationships/slide"/><Relationship Id="rId2" Target="presProps.xml" Type="http://schemas.openxmlformats.org/officeDocument/2006/relationships/presProps"/><Relationship Id="rId20" Target="slides/slide2.xml" Type="http://schemas.openxmlformats.org/officeDocument/2006/relationships/slide"/><Relationship Id="rId21" Target="slides/slide3.xml" Type="http://schemas.openxmlformats.org/officeDocument/2006/relationships/slide"/><Relationship Id="rId22" Target="slides/slide4.xml" Type="http://schemas.openxmlformats.org/officeDocument/2006/relationships/slide"/><Relationship Id="rId23" Target="slides/slide5.xml" Type="http://schemas.openxmlformats.org/officeDocument/2006/relationships/slide"/><Relationship Id="rId24" Target="slides/slide6.xml" Type="http://schemas.openxmlformats.org/officeDocument/2006/relationships/slide"/><Relationship Id="rId25" Target="slides/slide7.xml" Type="http://schemas.openxmlformats.org/officeDocument/2006/relationships/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6.png" Type="http://schemas.openxmlformats.org/officeDocument/2006/relationships/image"/><Relationship Id="rId4" Target="../media/image7.jpeg" Type="http://schemas.openxmlformats.org/officeDocument/2006/relationships/image"/><Relationship Id="rId5" Target="../media/VAFwnRM2d5g.mp4" Type="http://schemas.openxmlformats.org/officeDocument/2006/relationships/video"/><Relationship Id="rId6" Target="../media/VAFwnRM2d5g.mp4" Type="http://schemas.microsoft.com/office/2007/relationships/media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VAFwmaxzHns.mp4" Type="http://schemas.openxmlformats.org/officeDocument/2006/relationships/video"/><Relationship Id="rId4" Target="../media/VAFwmaxzHns.mp4" Type="http://schemas.microsoft.com/office/2007/relationships/media"/><Relationship Id="rId5" Target="../media/image2.png" Type="http://schemas.openxmlformats.org/officeDocument/2006/relationships/image"/><Relationship Id="rId6" Target="../media/image6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0.png" Type="http://schemas.openxmlformats.org/officeDocument/2006/relationships/image"/><Relationship Id="rId4" Target="../media/image11.jpeg" Type="http://schemas.openxmlformats.org/officeDocument/2006/relationships/image"/><Relationship Id="rId5" Target="https://youtu.be/9AJY8s1K5GA" TargetMode="External" Type="http://schemas.openxmlformats.org/officeDocument/2006/relationships/video"/><Relationship Id="rId6" Target="../media/image12.png" Type="http://schemas.openxmlformats.org/officeDocument/2006/relationships/image"/><Relationship Id="rId7" Target="../media/image13.sv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8.png" Type="http://schemas.openxmlformats.org/officeDocument/2006/relationships/image"/><Relationship Id="rId11" Target="../media/image19.svg" Type="http://schemas.openxmlformats.org/officeDocument/2006/relationships/image"/><Relationship Id="rId2" Target="../media/image1.jpeg" Type="http://schemas.openxmlformats.org/officeDocument/2006/relationships/image"/><Relationship Id="rId3" Target="../media/image14.png" Type="http://schemas.openxmlformats.org/officeDocument/2006/relationships/image"/><Relationship Id="rId4" Target="../media/image15.svg" Type="http://schemas.openxmlformats.org/officeDocument/2006/relationships/image"/><Relationship Id="rId5" Target="../media/image16.png" Type="http://schemas.openxmlformats.org/officeDocument/2006/relationships/image"/><Relationship Id="rId6" Target="../media/image17.png" Type="http://schemas.openxmlformats.org/officeDocument/2006/relationships/image"/><Relationship Id="rId7" Target="../media/image11.jpeg" Type="http://schemas.openxmlformats.org/officeDocument/2006/relationships/image"/><Relationship Id="rId8" Target="https://youtu.be/am2fVRKp_2c" TargetMode="External" Type="http://schemas.openxmlformats.org/officeDocument/2006/relationships/video"/><Relationship Id="rId9" Target="https://youtu.be/otOik2EPE7c" TargetMode="External" Type="http://schemas.openxmlformats.org/officeDocument/2006/relationships/video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11.jpeg" Type="http://schemas.openxmlformats.org/officeDocument/2006/relationships/image"/><Relationship Id="rId5" Target="https://youtu.be/tOR7vJqSm4I" TargetMode="External" Type="http://schemas.openxmlformats.org/officeDocument/2006/relationships/video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438818" y="0"/>
            <a:ext cx="3756255" cy="4419785"/>
          </a:xfrm>
          <a:custGeom>
            <a:avLst/>
            <a:gdLst/>
            <a:ahLst/>
            <a:cxnLst/>
            <a:rect r="r" b="b" t="t" l="l"/>
            <a:pathLst>
              <a:path h="4419785" w="3756255">
                <a:moveTo>
                  <a:pt x="0" y="0"/>
                </a:moveTo>
                <a:lnTo>
                  <a:pt x="3756255" y="0"/>
                </a:lnTo>
                <a:lnTo>
                  <a:pt x="3756255" y="4419785"/>
                </a:lnTo>
                <a:lnTo>
                  <a:pt x="0" y="44197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true" rot="0">
            <a:off x="0" y="5867215"/>
            <a:ext cx="3756255" cy="4419785"/>
          </a:xfrm>
          <a:custGeom>
            <a:avLst/>
            <a:gdLst/>
            <a:ahLst/>
            <a:cxnLst/>
            <a:rect r="r" b="b" t="t" l="l"/>
            <a:pathLst>
              <a:path h="4419785" w="3756255">
                <a:moveTo>
                  <a:pt x="3756255" y="4419785"/>
                </a:moveTo>
                <a:lnTo>
                  <a:pt x="0" y="4419785"/>
                </a:lnTo>
                <a:lnTo>
                  <a:pt x="0" y="0"/>
                </a:lnTo>
                <a:lnTo>
                  <a:pt x="3756255" y="0"/>
                </a:lnTo>
                <a:lnTo>
                  <a:pt x="3756255" y="4419785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6561449" y="2560949"/>
            <a:ext cx="5165102" cy="5165102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4AAD">
                <a:alpha val="44706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6861749" y="2861249"/>
            <a:ext cx="4564502" cy="4564502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4AAD">
                <a:alpha val="44706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7138950" y="3138450"/>
            <a:ext cx="4010101" cy="4010101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4AAD">
                <a:alpha val="44706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5020757" y="2525401"/>
            <a:ext cx="8246485" cy="4914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48FCFA"/>
                </a:solidFill>
                <a:latin typeface="Bungee"/>
              </a:rPr>
              <a:t>OPTINAV</a:t>
            </a:r>
          </a:p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48FCFA"/>
                </a:solidFill>
                <a:latin typeface="Bungee"/>
              </a:rPr>
              <a:t>SUPPORT </a:t>
            </a:r>
          </a:p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48FCFA"/>
                </a:solidFill>
                <a:latin typeface="Bungee"/>
              </a:rPr>
              <a:t>SOLUTIONS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294413" y="428940"/>
            <a:ext cx="5391287" cy="2132009"/>
          </a:xfrm>
          <a:custGeom>
            <a:avLst/>
            <a:gdLst/>
            <a:ahLst/>
            <a:cxnLst/>
            <a:rect r="r" b="b" t="t" l="l"/>
            <a:pathLst>
              <a:path h="2132009" w="5391287">
                <a:moveTo>
                  <a:pt x="0" y="0"/>
                </a:moveTo>
                <a:lnTo>
                  <a:pt x="5391287" y="0"/>
                </a:lnTo>
                <a:lnTo>
                  <a:pt x="5391287" y="2132009"/>
                </a:lnTo>
                <a:lnTo>
                  <a:pt x="0" y="213200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1430484" y="1364134"/>
            <a:ext cx="3008334" cy="3008334"/>
          </a:xfrm>
          <a:custGeom>
            <a:avLst/>
            <a:gdLst/>
            <a:ahLst/>
            <a:cxnLst/>
            <a:rect r="r" b="b" t="t" l="l"/>
            <a:pathLst>
              <a:path h="3008334" w="3008334">
                <a:moveTo>
                  <a:pt x="0" y="0"/>
                </a:moveTo>
                <a:lnTo>
                  <a:pt x="3008334" y="0"/>
                </a:lnTo>
                <a:lnTo>
                  <a:pt x="3008334" y="3008334"/>
                </a:lnTo>
                <a:lnTo>
                  <a:pt x="0" y="300833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223243"/>
            <a:ext cx="10171655" cy="24942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520"/>
              </a:lnSpc>
            </a:pPr>
            <a:r>
              <a:rPr lang="en-US" sz="6800">
                <a:solidFill>
                  <a:srgbClr val="48FCFA"/>
                </a:solidFill>
                <a:latin typeface="Bungee"/>
              </a:rPr>
              <a:t>optimal AI Voice assitant copilot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5400000">
            <a:off x="-4427666" y="4175811"/>
            <a:ext cx="10912732" cy="2170100"/>
          </a:xfrm>
          <a:custGeom>
            <a:avLst/>
            <a:gdLst/>
            <a:ahLst/>
            <a:cxnLst/>
            <a:rect r="r" b="b" t="t" l="l"/>
            <a:pathLst>
              <a:path h="2170100" w="10912732">
                <a:moveTo>
                  <a:pt x="0" y="0"/>
                </a:moveTo>
                <a:lnTo>
                  <a:pt x="10912732" y="0"/>
                </a:lnTo>
                <a:lnTo>
                  <a:pt x="10912732" y="2170099"/>
                </a:lnTo>
                <a:lnTo>
                  <a:pt x="0" y="217009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21344" r="0" b="-21344"/>
            </a:stretch>
          </a:blipFill>
        </p:spPr>
      </p:sp>
      <p:pic>
        <p:nvPicPr>
          <p:cNvPr name="Picture 5" id="5">
            <a:hlinkClick action="ppaction://media"/>
          </p:cNvPr>
          <p:cNvPicPr>
            <a:picLocks noChangeAspect="true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4"/>
          <a:srcRect l="35519" t="0" r="32605" b="0"/>
          <a:stretch>
            <a:fillRect/>
          </a:stretch>
        </p:blipFill>
        <p:spPr>
          <a:xfrm flipH="false" flipV="false" rot="0">
            <a:off x="10572750" y="0"/>
            <a:ext cx="7715250" cy="102870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028700" y="2816864"/>
            <a:ext cx="9165820" cy="7181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48FCFA"/>
                </a:solidFill>
                <a:latin typeface="Open Sans"/>
              </a:rPr>
              <a:t>Build a voice chatbot that will make the function of a copilot, by answering every question or doubt about solutions of a damage or any other issue that could happen during the mission.</a:t>
            </a:r>
          </a:p>
          <a:p>
            <a:pPr algn="just">
              <a:lnSpc>
                <a:spcPts val="4759"/>
              </a:lnSpc>
            </a:pPr>
          </a:p>
          <a:p>
            <a:pPr algn="just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48FCFA"/>
                </a:solidFill>
                <a:latin typeface="Open Sans"/>
              </a:rPr>
              <a:t>Use our skills and experience in AI.</a:t>
            </a:r>
          </a:p>
          <a:p>
            <a:pPr algn="just">
              <a:lnSpc>
                <a:spcPts val="4759"/>
              </a:lnSpc>
            </a:pPr>
          </a:p>
          <a:p>
            <a:pPr algn="just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48FCFA"/>
                </a:solidFill>
                <a:latin typeface="Open Sans"/>
              </a:rPr>
              <a:t>Help to prevent and fix failures by answering questions you have during a NASA mission in a swiftly, accurately, and comprehensively way.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C2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363025" y="0"/>
            <a:ext cx="6924975" cy="10287000"/>
            <a:chOff x="0" y="0"/>
            <a:chExt cx="9233301" cy="13716000"/>
          </a:xfrm>
        </p:grpSpPr>
        <p:pic>
          <p:nvPicPr>
            <p:cNvPr name="Picture 3" id="3">
              <a:hlinkClick action="ppaction://media"/>
            </p:cNvPr>
            <p:cNvPicPr>
              <a:picLocks noChangeAspect="true"/>
            </p:cNvPicPr>
            <p:nvPr>
              <a:videoFile r:link="rId3"/>
              <p:extLst>
                <p:ext uri="{DAA4B4D4-6D71-4841-9C94-3DE7FCFB9230}">
                  <p14:media xmlns:p14="http://schemas.microsoft.com/office/powerpoint/2010/main" r:embed="rId4"/>
                </p:ext>
              </p:extLst>
            </p:nvPr>
          </p:nvPicPr>
          <p:blipFill>
            <a:blip r:embed="rId2"/>
            <a:srcRect l="31081" t="0" r="31081" b="0"/>
            <a:stretch>
              <a:fillRect/>
            </a:stretch>
          </p:blipFill>
          <p:spPr>
            <a:xfrm flipH="false" flipV="false">
              <a:off x="0" y="0"/>
              <a:ext cx="9233301" cy="13716000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10838361" y="0"/>
            <a:ext cx="524663" cy="10287000"/>
            <a:chOff x="0" y="0"/>
            <a:chExt cx="138183" cy="270933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38183" cy="2709333"/>
            </a:xfrm>
            <a:custGeom>
              <a:avLst/>
              <a:gdLst/>
              <a:ahLst/>
              <a:cxnLst/>
              <a:rect r="r" b="b" t="t" l="l"/>
              <a:pathLst>
                <a:path h="2709333" w="138183">
                  <a:moveTo>
                    <a:pt x="0" y="0"/>
                  </a:moveTo>
                  <a:lnTo>
                    <a:pt x="138183" y="0"/>
                  </a:lnTo>
                  <a:lnTo>
                    <a:pt x="13818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true" flipV="true" rot="0">
            <a:off x="0" y="0"/>
            <a:ext cx="3756255" cy="4419785"/>
          </a:xfrm>
          <a:custGeom>
            <a:avLst/>
            <a:gdLst/>
            <a:ahLst/>
            <a:cxnLst/>
            <a:rect r="r" b="b" t="t" l="l"/>
            <a:pathLst>
              <a:path h="4419785" w="3756255">
                <a:moveTo>
                  <a:pt x="3756255" y="4419785"/>
                </a:moveTo>
                <a:lnTo>
                  <a:pt x="0" y="4419785"/>
                </a:lnTo>
                <a:lnTo>
                  <a:pt x="0" y="0"/>
                </a:lnTo>
                <a:lnTo>
                  <a:pt x="3756255" y="0"/>
                </a:lnTo>
                <a:lnTo>
                  <a:pt x="3756255" y="4419785"/>
                </a:lnTo>
                <a:close/>
              </a:path>
            </a:pathLst>
          </a:custGeom>
          <a:blipFill>
            <a:blip r:embed="rId5">
              <a:alphaModFix amt="27000"/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248285"/>
            <a:ext cx="9423793" cy="1294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520"/>
              </a:lnSpc>
            </a:pPr>
            <a:r>
              <a:rPr lang="en-US" sz="6800">
                <a:solidFill>
                  <a:srgbClr val="48FCFA"/>
                </a:solidFill>
                <a:latin typeface="Bungee"/>
              </a:rPr>
              <a:t>Problem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1820637"/>
            <a:ext cx="9423793" cy="11590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219"/>
              </a:lnSpc>
            </a:pPr>
            <a:r>
              <a:rPr lang="en-US" sz="2299">
                <a:solidFill>
                  <a:srgbClr val="48FCFA"/>
                </a:solidFill>
                <a:latin typeface="Open Sans Bold"/>
              </a:rPr>
              <a:t>Lack of access to crucial information</a:t>
            </a:r>
          </a:p>
          <a:p>
            <a:pPr algn="just" marL="496567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48FCFA"/>
                </a:solidFill>
                <a:latin typeface="Open Sans"/>
              </a:rPr>
              <a:t>The crew might struggle to access critical data such as information about life support systems, weather conditions, navigation data, or details about emergency procedures.</a:t>
            </a:r>
          </a:p>
          <a:p>
            <a:pPr algn="just">
              <a:lnSpc>
                <a:spcPts val="3219"/>
              </a:lnSpc>
            </a:pPr>
          </a:p>
          <a:p>
            <a:pPr algn="just">
              <a:lnSpc>
                <a:spcPts val="3219"/>
              </a:lnSpc>
            </a:pPr>
            <a:r>
              <a:rPr lang="en-US" sz="2299">
                <a:solidFill>
                  <a:srgbClr val="48FCFA"/>
                </a:solidFill>
                <a:latin typeface="Open Sans Semi-Bold"/>
              </a:rPr>
              <a:t>Slower decision-making</a:t>
            </a:r>
          </a:p>
          <a:p>
            <a:pPr algn="just" marL="496567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48FCFA"/>
                </a:solidFill>
                <a:latin typeface="Open Sans"/>
              </a:rPr>
              <a:t>Delay  of crucial decision-making in emergency situations, potentially increasing risks for both the crew and the spacecraft.</a:t>
            </a:r>
          </a:p>
          <a:p>
            <a:pPr algn="just">
              <a:lnSpc>
                <a:spcPts val="3219"/>
              </a:lnSpc>
            </a:pPr>
          </a:p>
          <a:p>
            <a:pPr algn="just">
              <a:lnSpc>
                <a:spcPts val="3219"/>
              </a:lnSpc>
            </a:pPr>
            <a:r>
              <a:rPr lang="en-US" sz="2299">
                <a:solidFill>
                  <a:srgbClr val="48FCFA"/>
                </a:solidFill>
                <a:latin typeface="Open Sans Bold"/>
              </a:rPr>
              <a:t>Potential for human errors</a:t>
            </a:r>
          </a:p>
          <a:p>
            <a:pPr algn="just" marL="496567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48FCFA"/>
                </a:solidFill>
                <a:latin typeface="Open Sans"/>
              </a:rPr>
              <a:t>Increment in the likelihood of human errors in interpreting data or executing emergency procedures, potentially worsening the situation.</a:t>
            </a:r>
          </a:p>
          <a:p>
            <a:pPr algn="just">
              <a:lnSpc>
                <a:spcPts val="3219"/>
              </a:lnSpc>
            </a:pPr>
          </a:p>
          <a:p>
            <a:pPr algn="just">
              <a:lnSpc>
                <a:spcPts val="3219"/>
              </a:lnSpc>
            </a:pPr>
            <a:r>
              <a:rPr lang="en-US" sz="2299">
                <a:solidFill>
                  <a:srgbClr val="48FCFA"/>
                </a:solidFill>
                <a:latin typeface="Open Sans Bold"/>
              </a:rPr>
              <a:t>Lack of real-time guidance</a:t>
            </a:r>
          </a:p>
          <a:p>
            <a:pPr algn="just" marL="496567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48FCFA"/>
                </a:solidFill>
                <a:latin typeface="Open Sans"/>
              </a:rPr>
              <a:t>An AI assistant could provide real-time guidance on actions to take in emergency situations, which can be essential for maintaining crew and spacecraft safety.</a:t>
            </a:r>
          </a:p>
          <a:p>
            <a:pPr algn="just">
              <a:lnSpc>
                <a:spcPts val="3219"/>
              </a:lnSpc>
            </a:pPr>
          </a:p>
          <a:p>
            <a:pPr algn="just">
              <a:lnSpc>
                <a:spcPts val="3219"/>
              </a:lnSpc>
            </a:pPr>
          </a:p>
          <a:p>
            <a:pPr algn="just">
              <a:lnSpc>
                <a:spcPts val="3219"/>
              </a:lnSpc>
            </a:pPr>
          </a:p>
          <a:p>
            <a:pPr algn="just">
              <a:lnSpc>
                <a:spcPts val="3219"/>
              </a:lnSpc>
            </a:pPr>
          </a:p>
          <a:p>
            <a:pPr algn="just">
              <a:lnSpc>
                <a:spcPts val="3219"/>
              </a:lnSpc>
            </a:pPr>
          </a:p>
          <a:p>
            <a:pPr algn="just">
              <a:lnSpc>
                <a:spcPts val="3219"/>
              </a:lnSpc>
            </a:pPr>
          </a:p>
          <a:p>
            <a:pPr algn="just">
              <a:lnSpc>
                <a:spcPts val="3219"/>
              </a:lnSpc>
            </a:pPr>
          </a:p>
          <a:p>
            <a:pPr algn="just">
              <a:lnSpc>
                <a:spcPts val="3219"/>
              </a:lnSpc>
            </a:pPr>
          </a:p>
          <a:p>
            <a:pPr algn="just">
              <a:lnSpc>
                <a:spcPts val="3219"/>
              </a:lnSpc>
            </a:pPr>
          </a:p>
          <a:p>
            <a:pPr algn="just">
              <a:lnSpc>
                <a:spcPts val="3219"/>
              </a:lnSpc>
            </a:pPr>
          </a:p>
          <a:p>
            <a:pPr algn="just">
              <a:lnSpc>
                <a:spcPts val="3219"/>
              </a:lnSpc>
            </a:pPr>
          </a:p>
        </p:txBody>
      </p:sp>
      <p:sp>
        <p:nvSpPr>
          <p:cNvPr name="Freeform 10" id="10"/>
          <p:cNvSpPr/>
          <p:nvPr/>
        </p:nvSpPr>
        <p:spPr>
          <a:xfrm flipH="true" flipV="true" rot="0">
            <a:off x="0" y="7529711"/>
            <a:ext cx="3756255" cy="4419785"/>
          </a:xfrm>
          <a:custGeom>
            <a:avLst/>
            <a:gdLst/>
            <a:ahLst/>
            <a:cxnLst/>
            <a:rect r="r" b="b" t="t" l="l"/>
            <a:pathLst>
              <a:path h="4419785" w="3756255">
                <a:moveTo>
                  <a:pt x="3756255" y="4419785"/>
                </a:moveTo>
                <a:lnTo>
                  <a:pt x="0" y="4419785"/>
                </a:lnTo>
                <a:lnTo>
                  <a:pt x="0" y="0"/>
                </a:lnTo>
                <a:lnTo>
                  <a:pt x="3756255" y="0"/>
                </a:lnTo>
                <a:lnTo>
                  <a:pt x="3756255" y="4419785"/>
                </a:lnTo>
                <a:close/>
              </a:path>
            </a:pathLst>
          </a:custGeom>
          <a:blipFill>
            <a:blip r:embed="rId5">
              <a:alphaModFix amt="27000"/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5400000">
            <a:off x="-4427666" y="4175811"/>
            <a:ext cx="10912732" cy="2170100"/>
          </a:xfrm>
          <a:custGeom>
            <a:avLst/>
            <a:gdLst/>
            <a:ahLst/>
            <a:cxnLst/>
            <a:rect r="r" b="b" t="t" l="l"/>
            <a:pathLst>
              <a:path h="2170100" w="10912732">
                <a:moveTo>
                  <a:pt x="0" y="0"/>
                </a:moveTo>
                <a:lnTo>
                  <a:pt x="10912732" y="0"/>
                </a:lnTo>
                <a:lnTo>
                  <a:pt x="10912732" y="2170099"/>
                </a:lnTo>
                <a:lnTo>
                  <a:pt x="0" y="217009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21344" r="0" b="-21344"/>
            </a:stretch>
          </a:blipFill>
        </p:spPr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C2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>
              <a:alphaModFix amt="26000"/>
            </a:blip>
            <a:srcRect l="0" t="7812" r="0" b="7812"/>
            <a:stretch>
              <a:fillRect/>
            </a:stretch>
          </p:blipFill>
          <p:spPr>
            <a:xfrm flipH="false" flipV="false">
              <a:off x="0" y="0"/>
              <a:ext cx="24384000" cy="13716000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1690767" y="2395170"/>
            <a:ext cx="14906466" cy="6219065"/>
            <a:chOff x="0" y="0"/>
            <a:chExt cx="3925983" cy="163794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925983" cy="1637943"/>
            </a:xfrm>
            <a:custGeom>
              <a:avLst/>
              <a:gdLst/>
              <a:ahLst/>
              <a:cxnLst/>
              <a:rect r="r" b="b" t="t" l="l"/>
              <a:pathLst>
                <a:path h="1637943" w="3925983">
                  <a:moveTo>
                    <a:pt x="26488" y="0"/>
                  </a:moveTo>
                  <a:lnTo>
                    <a:pt x="3899495" y="0"/>
                  </a:lnTo>
                  <a:cubicBezTo>
                    <a:pt x="3914124" y="0"/>
                    <a:pt x="3925983" y="11859"/>
                    <a:pt x="3925983" y="26488"/>
                  </a:cubicBezTo>
                  <a:lnTo>
                    <a:pt x="3925983" y="1611456"/>
                  </a:lnTo>
                  <a:cubicBezTo>
                    <a:pt x="3925983" y="1618480"/>
                    <a:pt x="3923192" y="1625218"/>
                    <a:pt x="3918225" y="1630185"/>
                  </a:cubicBezTo>
                  <a:cubicBezTo>
                    <a:pt x="3913257" y="1635153"/>
                    <a:pt x="3906520" y="1637943"/>
                    <a:pt x="3899495" y="1637943"/>
                  </a:cubicBezTo>
                  <a:lnTo>
                    <a:pt x="26488" y="1637943"/>
                  </a:lnTo>
                  <a:cubicBezTo>
                    <a:pt x="19463" y="1637943"/>
                    <a:pt x="12725" y="1635153"/>
                    <a:pt x="7758" y="1630185"/>
                  </a:cubicBezTo>
                  <a:cubicBezTo>
                    <a:pt x="2791" y="1625218"/>
                    <a:pt x="0" y="1618480"/>
                    <a:pt x="0" y="1611456"/>
                  </a:cubicBezTo>
                  <a:lnTo>
                    <a:pt x="0" y="26488"/>
                  </a:lnTo>
                  <a:cubicBezTo>
                    <a:pt x="0" y="19463"/>
                    <a:pt x="2791" y="12725"/>
                    <a:pt x="7758" y="7758"/>
                  </a:cubicBezTo>
                  <a:cubicBezTo>
                    <a:pt x="12725" y="2791"/>
                    <a:pt x="19463" y="0"/>
                    <a:pt x="26488" y="0"/>
                  </a:cubicBezTo>
                  <a:close/>
                </a:path>
              </a:pathLst>
            </a:custGeom>
            <a:solidFill>
              <a:srgbClr val="00102B">
                <a:alpha val="80000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4058173" y="762000"/>
            <a:ext cx="10171655" cy="1294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520"/>
              </a:lnSpc>
            </a:pPr>
            <a:r>
              <a:rPr lang="en-US" sz="6800">
                <a:solidFill>
                  <a:srgbClr val="48FCFA"/>
                </a:solidFill>
                <a:latin typeface="Bungee"/>
              </a:rPr>
              <a:t>Solution ideas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680847" y="2823761"/>
            <a:ext cx="12926305" cy="5595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48FCFA"/>
                </a:solidFill>
                <a:latin typeface="Open Sans Light"/>
              </a:rPr>
              <a:t> Implement an AI assistant capable of answering crew questions and providing critical information instantly during emergency situations.</a:t>
            </a:r>
          </a:p>
          <a:p>
            <a:pPr algn="just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48FCFA"/>
                </a:solidFill>
                <a:latin typeface="Open Sans Light"/>
              </a:rPr>
              <a:t>Develop an AI system that can quickly analyze data and provide recommendations for critical decisions, speeding up the decision-making process.</a:t>
            </a:r>
          </a:p>
          <a:p>
            <a:pPr algn="just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48FCFA"/>
                </a:solidFill>
                <a:latin typeface="Open Sans Light"/>
              </a:rPr>
              <a:t>Implement an AI assistant to verify the execution of critical procedures and alert the crew in case of errors.</a:t>
            </a:r>
          </a:p>
          <a:p>
            <a:pPr algn="just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48FCFA"/>
                </a:solidFill>
                <a:latin typeface="Open Sans Light"/>
              </a:rPr>
              <a:t>Develop an AI system that offers real-time guidance to the crew during emergency situations, providing precise instructions.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492508" y="-720913"/>
            <a:ext cx="19273016" cy="4524626"/>
            <a:chOff x="0" y="0"/>
            <a:chExt cx="2204179" cy="51746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617"/>
              <a:ext cx="2204179" cy="516229"/>
            </a:xfrm>
            <a:custGeom>
              <a:avLst/>
              <a:gdLst/>
              <a:ahLst/>
              <a:cxnLst/>
              <a:rect r="r" b="b" t="t" l="l"/>
              <a:pathLst>
                <a:path h="516229" w="2204179">
                  <a:moveTo>
                    <a:pt x="40127" y="48333"/>
                  </a:moveTo>
                  <a:lnTo>
                    <a:pt x="1061962" y="1233"/>
                  </a:lnTo>
                  <a:cubicBezTo>
                    <a:pt x="1088700" y="0"/>
                    <a:pt x="1115479" y="0"/>
                    <a:pt x="1142217" y="1233"/>
                  </a:cubicBezTo>
                  <a:lnTo>
                    <a:pt x="2164052" y="48333"/>
                  </a:lnTo>
                  <a:cubicBezTo>
                    <a:pt x="2186506" y="49368"/>
                    <a:pt x="2204179" y="67875"/>
                    <a:pt x="2204179" y="90353"/>
                  </a:cubicBezTo>
                  <a:lnTo>
                    <a:pt x="2204179" y="425877"/>
                  </a:lnTo>
                  <a:cubicBezTo>
                    <a:pt x="2204179" y="448355"/>
                    <a:pt x="2186506" y="466861"/>
                    <a:pt x="2164052" y="467896"/>
                  </a:cubicBezTo>
                  <a:lnTo>
                    <a:pt x="1142217" y="514997"/>
                  </a:lnTo>
                  <a:cubicBezTo>
                    <a:pt x="1115479" y="516229"/>
                    <a:pt x="1088700" y="516229"/>
                    <a:pt x="1061962" y="514997"/>
                  </a:cubicBezTo>
                  <a:lnTo>
                    <a:pt x="40127" y="467896"/>
                  </a:lnTo>
                  <a:cubicBezTo>
                    <a:pt x="17673" y="466861"/>
                    <a:pt x="0" y="448355"/>
                    <a:pt x="0" y="425877"/>
                  </a:cubicBezTo>
                  <a:lnTo>
                    <a:pt x="0" y="90353"/>
                  </a:lnTo>
                  <a:cubicBezTo>
                    <a:pt x="0" y="67875"/>
                    <a:pt x="17673" y="49368"/>
                    <a:pt x="40127" y="48333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2700"/>
              <a:ext cx="8128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2657231" y="1208025"/>
            <a:ext cx="12973537" cy="6866456"/>
          </a:xfrm>
          <a:custGeom>
            <a:avLst/>
            <a:gdLst/>
            <a:ahLst/>
            <a:cxnLst/>
            <a:rect r="r" b="b" t="t" l="l"/>
            <a:pathLst>
              <a:path h="6866456" w="12973537">
                <a:moveTo>
                  <a:pt x="0" y="0"/>
                </a:moveTo>
                <a:lnTo>
                  <a:pt x="12973538" y="0"/>
                </a:lnTo>
                <a:lnTo>
                  <a:pt x="12973538" y="6866456"/>
                </a:lnTo>
                <a:lnTo>
                  <a:pt x="0" y="68664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pic>
        <p:nvPicPr>
          <p:cNvPr name="Picture 7" id="7"/>
          <p:cNvPicPr>
            <a:picLocks noChangeAspect="true"/>
          </p:cNvPicPr>
          <p:nvPr>
            <a:videoFile r:link="rId5"/>
          </p:nvPr>
        </p:nvPicPr>
        <p:blipFill>
          <a:blip r:embed="rId4"/>
          <a:stretch>
            <a:fillRect/>
          </a:stretch>
        </p:blipFill>
        <p:spPr>
          <a:xfrm rot="0">
            <a:off x="12188769" y="6700122"/>
            <a:ext cx="5461144" cy="3071893"/>
          </a:xfrm>
          <a:prstGeom prst="rect">
            <a:avLst/>
          </a:prstGeom>
        </p:spPr>
      </p:pic>
      <p:sp>
        <p:nvSpPr>
          <p:cNvPr name="Freeform 8" id="8"/>
          <p:cNvSpPr/>
          <p:nvPr/>
        </p:nvSpPr>
        <p:spPr>
          <a:xfrm flipH="false" flipV="false" rot="776567">
            <a:off x="15987886" y="5710609"/>
            <a:ext cx="1775962" cy="800797"/>
          </a:xfrm>
          <a:custGeom>
            <a:avLst/>
            <a:gdLst/>
            <a:ahLst/>
            <a:cxnLst/>
            <a:rect r="r" b="b" t="t" l="l"/>
            <a:pathLst>
              <a:path h="800797" w="1775962">
                <a:moveTo>
                  <a:pt x="0" y="0"/>
                </a:moveTo>
                <a:lnTo>
                  <a:pt x="1775961" y="0"/>
                </a:lnTo>
                <a:lnTo>
                  <a:pt x="1775961" y="800797"/>
                </a:lnTo>
                <a:lnTo>
                  <a:pt x="0" y="80079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836121" y="7969368"/>
            <a:ext cx="10171655" cy="1294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520"/>
              </a:lnSpc>
            </a:pPr>
            <a:r>
              <a:rPr lang="en-US" sz="6800">
                <a:solidFill>
                  <a:srgbClr val="48FCFA"/>
                </a:solidFill>
                <a:latin typeface="Bungee"/>
              </a:rPr>
              <a:t>1- PDF NASA CHATBOT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058173" y="-86105"/>
            <a:ext cx="10171655" cy="1294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520"/>
              </a:lnSpc>
            </a:pPr>
            <a:r>
              <a:rPr lang="en-US" sz="6800">
                <a:solidFill>
                  <a:srgbClr val="48FCFA"/>
                </a:solidFill>
                <a:latin typeface="Bungee"/>
              </a:rPr>
              <a:t>PROCESS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492508" y="-720913"/>
            <a:ext cx="19273016" cy="4524626"/>
            <a:chOff x="0" y="0"/>
            <a:chExt cx="2204179" cy="51746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617"/>
              <a:ext cx="2204179" cy="516229"/>
            </a:xfrm>
            <a:custGeom>
              <a:avLst/>
              <a:gdLst/>
              <a:ahLst/>
              <a:cxnLst/>
              <a:rect r="r" b="b" t="t" l="l"/>
              <a:pathLst>
                <a:path h="516229" w="2204179">
                  <a:moveTo>
                    <a:pt x="40127" y="48333"/>
                  </a:moveTo>
                  <a:lnTo>
                    <a:pt x="1061962" y="1233"/>
                  </a:lnTo>
                  <a:cubicBezTo>
                    <a:pt x="1088700" y="0"/>
                    <a:pt x="1115479" y="0"/>
                    <a:pt x="1142217" y="1233"/>
                  </a:cubicBezTo>
                  <a:lnTo>
                    <a:pt x="2164052" y="48333"/>
                  </a:lnTo>
                  <a:cubicBezTo>
                    <a:pt x="2186506" y="49368"/>
                    <a:pt x="2204179" y="67875"/>
                    <a:pt x="2204179" y="90353"/>
                  </a:cubicBezTo>
                  <a:lnTo>
                    <a:pt x="2204179" y="425877"/>
                  </a:lnTo>
                  <a:cubicBezTo>
                    <a:pt x="2204179" y="448355"/>
                    <a:pt x="2186506" y="466861"/>
                    <a:pt x="2164052" y="467896"/>
                  </a:cubicBezTo>
                  <a:lnTo>
                    <a:pt x="1142217" y="514997"/>
                  </a:lnTo>
                  <a:cubicBezTo>
                    <a:pt x="1115479" y="516229"/>
                    <a:pt x="1088700" y="516229"/>
                    <a:pt x="1061962" y="514997"/>
                  </a:cubicBezTo>
                  <a:lnTo>
                    <a:pt x="40127" y="467896"/>
                  </a:lnTo>
                  <a:cubicBezTo>
                    <a:pt x="17673" y="466861"/>
                    <a:pt x="0" y="448355"/>
                    <a:pt x="0" y="425877"/>
                  </a:cubicBezTo>
                  <a:lnTo>
                    <a:pt x="0" y="90353"/>
                  </a:lnTo>
                  <a:cubicBezTo>
                    <a:pt x="0" y="67875"/>
                    <a:pt x="17673" y="49368"/>
                    <a:pt x="40127" y="48333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2700"/>
              <a:ext cx="8128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true" flipV="false" rot="0">
            <a:off x="16385373" y="7632780"/>
            <a:ext cx="3120441" cy="4371896"/>
          </a:xfrm>
          <a:custGeom>
            <a:avLst/>
            <a:gdLst/>
            <a:ahLst/>
            <a:cxnLst/>
            <a:rect r="r" b="b" t="t" l="l"/>
            <a:pathLst>
              <a:path h="4371896" w="3120441">
                <a:moveTo>
                  <a:pt x="3120441" y="0"/>
                </a:moveTo>
                <a:lnTo>
                  <a:pt x="0" y="0"/>
                </a:lnTo>
                <a:lnTo>
                  <a:pt x="0" y="4371896"/>
                </a:lnTo>
                <a:lnTo>
                  <a:pt x="3120441" y="4371896"/>
                </a:lnTo>
                <a:lnTo>
                  <a:pt x="3120441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1278414" y="7632780"/>
            <a:ext cx="3120441" cy="4371896"/>
          </a:xfrm>
          <a:custGeom>
            <a:avLst/>
            <a:gdLst/>
            <a:ahLst/>
            <a:cxnLst/>
            <a:rect r="r" b="b" t="t" l="l"/>
            <a:pathLst>
              <a:path h="4371896" w="3120441">
                <a:moveTo>
                  <a:pt x="0" y="0"/>
                </a:moveTo>
                <a:lnTo>
                  <a:pt x="3120440" y="0"/>
                </a:lnTo>
                <a:lnTo>
                  <a:pt x="3120440" y="4371896"/>
                </a:lnTo>
                <a:lnTo>
                  <a:pt x="0" y="437189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394713" y="5531321"/>
            <a:ext cx="8271792" cy="3646482"/>
          </a:xfrm>
          <a:custGeom>
            <a:avLst/>
            <a:gdLst/>
            <a:ahLst/>
            <a:cxnLst/>
            <a:rect r="r" b="b" t="t" l="l"/>
            <a:pathLst>
              <a:path h="3646482" w="8271792">
                <a:moveTo>
                  <a:pt x="0" y="0"/>
                </a:moveTo>
                <a:lnTo>
                  <a:pt x="8271792" y="0"/>
                </a:lnTo>
                <a:lnTo>
                  <a:pt x="8271792" y="3646482"/>
                </a:lnTo>
                <a:lnTo>
                  <a:pt x="0" y="364648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394713" y="2044515"/>
            <a:ext cx="8271792" cy="2981981"/>
          </a:xfrm>
          <a:custGeom>
            <a:avLst/>
            <a:gdLst/>
            <a:ahLst/>
            <a:cxnLst/>
            <a:rect r="r" b="b" t="t" l="l"/>
            <a:pathLst>
              <a:path h="2981981" w="8271792">
                <a:moveTo>
                  <a:pt x="0" y="0"/>
                </a:moveTo>
                <a:lnTo>
                  <a:pt x="8271792" y="0"/>
                </a:lnTo>
                <a:lnTo>
                  <a:pt x="8271792" y="2981981"/>
                </a:lnTo>
                <a:lnTo>
                  <a:pt x="0" y="298198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pic>
        <p:nvPicPr>
          <p:cNvPr name="Picture 10" id="10"/>
          <p:cNvPicPr>
            <a:picLocks noChangeAspect="true"/>
          </p:cNvPicPr>
          <p:nvPr>
            <a:videoFile r:link="rId8"/>
          </p:nvPr>
        </p:nvPicPr>
        <p:blipFill>
          <a:blip r:embed="rId7"/>
          <a:stretch>
            <a:fillRect/>
          </a:stretch>
        </p:blipFill>
        <p:spPr>
          <a:xfrm rot="0">
            <a:off x="11513139" y="1794281"/>
            <a:ext cx="5746161" cy="3232215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>
            <a:videoFile r:link="rId9"/>
          </p:nvPr>
        </p:nvPicPr>
        <p:blipFill>
          <a:blip r:embed="rId7"/>
          <a:stretch>
            <a:fillRect/>
          </a:stretch>
        </p:blipFill>
        <p:spPr>
          <a:xfrm rot="0">
            <a:off x="11513139" y="5802166"/>
            <a:ext cx="5746161" cy="3232215"/>
          </a:xfrm>
          <a:prstGeom prst="rect">
            <a:avLst/>
          </a:prstGeom>
        </p:spPr>
      </p:pic>
      <p:sp>
        <p:nvSpPr>
          <p:cNvPr name="Freeform 12" id="12"/>
          <p:cNvSpPr/>
          <p:nvPr/>
        </p:nvSpPr>
        <p:spPr>
          <a:xfrm flipH="false" flipV="false" rot="-1320772">
            <a:off x="15916660" y="353997"/>
            <a:ext cx="1999154" cy="2374805"/>
          </a:xfrm>
          <a:custGeom>
            <a:avLst/>
            <a:gdLst/>
            <a:ahLst/>
            <a:cxnLst/>
            <a:rect r="r" b="b" t="t" l="l"/>
            <a:pathLst>
              <a:path h="2374805" w="1999154">
                <a:moveTo>
                  <a:pt x="0" y="0"/>
                </a:moveTo>
                <a:lnTo>
                  <a:pt x="1999153" y="0"/>
                </a:lnTo>
                <a:lnTo>
                  <a:pt x="1999153" y="2374805"/>
                </a:lnTo>
                <a:lnTo>
                  <a:pt x="0" y="237480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766368" y="247270"/>
            <a:ext cx="14755264" cy="1294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520"/>
              </a:lnSpc>
            </a:pPr>
            <a:r>
              <a:rPr lang="en-US" sz="6800">
                <a:solidFill>
                  <a:srgbClr val="48FCFA"/>
                </a:solidFill>
                <a:latin typeface="Bungee"/>
              </a:rPr>
              <a:t> QLORA + FINE-TUNING +LL2 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C2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492508" y="-720913"/>
            <a:ext cx="19273016" cy="2091424"/>
            <a:chOff x="0" y="0"/>
            <a:chExt cx="2204179" cy="23918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617"/>
              <a:ext cx="2204179" cy="237954"/>
            </a:xfrm>
            <a:custGeom>
              <a:avLst/>
              <a:gdLst/>
              <a:ahLst/>
              <a:cxnLst/>
              <a:rect r="r" b="b" t="t" l="l"/>
              <a:pathLst>
                <a:path h="237954" w="2204179">
                  <a:moveTo>
                    <a:pt x="40127" y="48333"/>
                  </a:moveTo>
                  <a:lnTo>
                    <a:pt x="1061962" y="1233"/>
                  </a:lnTo>
                  <a:cubicBezTo>
                    <a:pt x="1088700" y="0"/>
                    <a:pt x="1115479" y="0"/>
                    <a:pt x="1142217" y="1233"/>
                  </a:cubicBezTo>
                  <a:lnTo>
                    <a:pt x="2164052" y="48333"/>
                  </a:lnTo>
                  <a:cubicBezTo>
                    <a:pt x="2186506" y="49368"/>
                    <a:pt x="2204179" y="67875"/>
                    <a:pt x="2204179" y="90353"/>
                  </a:cubicBezTo>
                  <a:lnTo>
                    <a:pt x="2204179" y="147601"/>
                  </a:lnTo>
                  <a:cubicBezTo>
                    <a:pt x="2204179" y="170079"/>
                    <a:pt x="2186506" y="188586"/>
                    <a:pt x="2164052" y="189621"/>
                  </a:cubicBezTo>
                  <a:lnTo>
                    <a:pt x="1142217" y="236721"/>
                  </a:lnTo>
                  <a:cubicBezTo>
                    <a:pt x="1115479" y="237954"/>
                    <a:pt x="1088700" y="237954"/>
                    <a:pt x="1061962" y="236721"/>
                  </a:cubicBezTo>
                  <a:lnTo>
                    <a:pt x="40127" y="189621"/>
                  </a:lnTo>
                  <a:cubicBezTo>
                    <a:pt x="17673" y="188586"/>
                    <a:pt x="0" y="170079"/>
                    <a:pt x="0" y="147601"/>
                  </a:cubicBezTo>
                  <a:lnTo>
                    <a:pt x="0" y="90353"/>
                  </a:lnTo>
                  <a:cubicBezTo>
                    <a:pt x="0" y="67875"/>
                    <a:pt x="17673" y="49368"/>
                    <a:pt x="40127" y="48333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2700"/>
              <a:ext cx="8128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true" flipV="false" rot="0">
            <a:off x="15699080" y="5925905"/>
            <a:ext cx="3120441" cy="4371896"/>
          </a:xfrm>
          <a:custGeom>
            <a:avLst/>
            <a:gdLst/>
            <a:ahLst/>
            <a:cxnLst/>
            <a:rect r="r" b="b" t="t" l="l"/>
            <a:pathLst>
              <a:path h="4371896" w="3120441">
                <a:moveTo>
                  <a:pt x="3120440" y="0"/>
                </a:moveTo>
                <a:lnTo>
                  <a:pt x="0" y="0"/>
                </a:lnTo>
                <a:lnTo>
                  <a:pt x="0" y="4371896"/>
                </a:lnTo>
                <a:lnTo>
                  <a:pt x="3120440" y="4371896"/>
                </a:lnTo>
                <a:lnTo>
                  <a:pt x="312044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492508" y="5925905"/>
            <a:ext cx="3120441" cy="4371896"/>
          </a:xfrm>
          <a:custGeom>
            <a:avLst/>
            <a:gdLst/>
            <a:ahLst/>
            <a:cxnLst/>
            <a:rect r="r" b="b" t="t" l="l"/>
            <a:pathLst>
              <a:path h="4371896" w="3120441">
                <a:moveTo>
                  <a:pt x="0" y="0"/>
                </a:moveTo>
                <a:lnTo>
                  <a:pt x="3120441" y="0"/>
                </a:lnTo>
                <a:lnTo>
                  <a:pt x="3120441" y="4371896"/>
                </a:lnTo>
                <a:lnTo>
                  <a:pt x="0" y="43718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058173" y="1103810"/>
            <a:ext cx="10171655" cy="1294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520"/>
              </a:lnSpc>
            </a:pPr>
            <a:r>
              <a:rPr lang="en-US" sz="6800">
                <a:solidFill>
                  <a:srgbClr val="48FCFA"/>
                </a:solidFill>
                <a:latin typeface="Bungee"/>
              </a:rPr>
              <a:t>results</a:t>
            </a:r>
          </a:p>
        </p:txBody>
      </p:sp>
      <p:pic>
        <p:nvPicPr>
          <p:cNvPr name="Picture 8" id="8"/>
          <p:cNvPicPr>
            <a:picLocks noChangeAspect="true"/>
          </p:cNvPicPr>
          <p:nvPr>
            <a:videoFile r:link="rId5"/>
          </p:nvPr>
        </p:nvPicPr>
        <p:blipFill>
          <a:blip r:embed="rId4"/>
          <a:stretch>
            <a:fillRect/>
          </a:stretch>
        </p:blipFill>
        <p:spPr>
          <a:xfrm rot="0">
            <a:off x="2759792" y="2397940"/>
            <a:ext cx="12768416" cy="718223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DAFwmCk-umE</dc:identifier>
  <dcterms:modified xsi:type="dcterms:W3CDTF">2011-08-01T06:04:30Z</dcterms:modified>
  <cp:revision>1</cp:revision>
  <dc:title>OptinavSupportSolutions2</dc:title>
</cp:coreProperties>
</file>